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26"/>
  </p:notesMasterIdLst>
  <p:sldIdLst>
    <p:sldId id="256" r:id="rId5"/>
    <p:sldId id="257" r:id="rId6"/>
    <p:sldId id="284" r:id="rId7"/>
    <p:sldId id="286" r:id="rId8"/>
    <p:sldId id="287" r:id="rId9"/>
    <p:sldId id="262" r:id="rId10"/>
    <p:sldId id="288" r:id="rId11"/>
    <p:sldId id="264" r:id="rId12"/>
    <p:sldId id="265" r:id="rId13"/>
    <p:sldId id="266" r:id="rId14"/>
    <p:sldId id="267" r:id="rId15"/>
    <p:sldId id="268" r:id="rId16"/>
    <p:sldId id="269" r:id="rId17"/>
    <p:sldId id="296" r:id="rId18"/>
    <p:sldId id="297" r:id="rId19"/>
    <p:sldId id="298" r:id="rId20"/>
    <p:sldId id="270" r:id="rId21"/>
    <p:sldId id="271" r:id="rId22"/>
    <p:sldId id="292" r:id="rId23"/>
    <p:sldId id="293" r:id="rId24"/>
    <p:sldId id="294" r:id="rId25"/>
  </p:sldIdLst>
  <p:sldSz cx="9144000" cy="6858000" type="screen4x3"/>
  <p:notesSz cx="6669088" cy="987266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1928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778250" y="0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88" cy="3887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7363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250" cy="49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‹nr.›</a:t>
            </a:fld>
            <a:endParaRPr sz="13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150848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g54cf0f5160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" name="Google Shape;53;g54cf0f5160_0_0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g54cf0f5160_0_0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296507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54cf0f5160_0_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54cf0f5160_0_7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g54cf0f5160_0_7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0065662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54cf0f5160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54cf0f5160_0_78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g54cf0f5160_0_78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1522193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CDDC9156-A0EE-5D25-7765-85B39D09C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>
            <a:extLst>
              <a:ext uri="{FF2B5EF4-FFF2-40B4-BE49-F238E27FC236}">
                <a16:creationId xmlns:a16="http://schemas.microsoft.com/office/drawing/2014/main" id="{9728CC86-2D0A-431F-457C-2B0601010F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>
            <a:extLst>
              <a:ext uri="{FF2B5EF4-FFF2-40B4-BE49-F238E27FC236}">
                <a16:creationId xmlns:a16="http://schemas.microsoft.com/office/drawing/2014/main" id="{48D6835B-AF32-E68B-7D08-A1D6EB57E1E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>
            <a:extLst>
              <a:ext uri="{FF2B5EF4-FFF2-40B4-BE49-F238E27FC236}">
                <a16:creationId xmlns:a16="http://schemas.microsoft.com/office/drawing/2014/main" id="{05977E3E-2173-066F-4E73-A0AC2646BD2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40657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943598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>
          <a:extLst>
            <a:ext uri="{FF2B5EF4-FFF2-40B4-BE49-F238E27FC236}">
              <a16:creationId xmlns:a16="http://schemas.microsoft.com/office/drawing/2014/main" id="{1D2EAD42-6B0E-4E7C-F5DF-345A2227B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>
            <a:extLst>
              <a:ext uri="{FF2B5EF4-FFF2-40B4-BE49-F238E27FC236}">
                <a16:creationId xmlns:a16="http://schemas.microsoft.com/office/drawing/2014/main" id="{A5166795-1C1F-1ADD-D9C7-2AF0CB65988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>
            <a:extLst>
              <a:ext uri="{FF2B5EF4-FFF2-40B4-BE49-F238E27FC236}">
                <a16:creationId xmlns:a16="http://schemas.microsoft.com/office/drawing/2014/main" id="{14B30F90-1ECA-E101-9DDD-F2782C516EB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>
            <a:extLst>
              <a:ext uri="{FF2B5EF4-FFF2-40B4-BE49-F238E27FC236}">
                <a16:creationId xmlns:a16="http://schemas.microsoft.com/office/drawing/2014/main" id="{10737323-0B0C-C8B3-F9C8-F167B1FE81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103713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54cf0f5160_0_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54cf0f5160_0_8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g54cf0f5160_0_8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9943598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54cf0f5160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54cf0f5160_0_90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g54cf0f5160_0_90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470980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545beae88c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5" name="Google Shape;235;g545beae88c_0_40:notes"/>
          <p:cNvSpPr txBox="1">
            <a:spLocks noGrp="1"/>
          </p:cNvSpPr>
          <p:nvPr>
            <p:ph type="body" idx="1"/>
          </p:nvPr>
        </p:nvSpPr>
        <p:spPr>
          <a:xfrm>
            <a:off x="685638" y="4400712"/>
            <a:ext cx="5486700" cy="3600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g545beae88c_0_40:notes"/>
          <p:cNvSpPr txBox="1">
            <a:spLocks noGrp="1"/>
          </p:cNvSpPr>
          <p:nvPr>
            <p:ph type="sldNum" idx="12"/>
          </p:nvPr>
        </p:nvSpPr>
        <p:spPr>
          <a:xfrm>
            <a:off x="3885282" y="8685268"/>
            <a:ext cx="29712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54cf0f5160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54cf0f5160_0_6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g54cf0f5160_0_6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7457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4ea5a3f82_0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4ea5a3f82_0_16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g54ea5a3f82_0_16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419410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4ea5a3f82_0_2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4ea5a3f82_0_210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54ea5a3f82_0_210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10557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54cf0f5160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54cf0f5160_0_2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g54cf0f5160_0_2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2462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54cf0f5160_0_4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54cf0f5160_0_42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54cf0f5160_0_42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8922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54cf0f5160_0_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54cf0f5160_0_48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g54cf0f5160_0_48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68376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54cf0f5160_0_5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54cf0f5160_0_54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g54cf0f5160_0_54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02312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54cf0f5160_0_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14425" y="1233488"/>
            <a:ext cx="4440238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54cf0f5160_0_66:notes"/>
          <p:cNvSpPr txBox="1">
            <a:spLocks noGrp="1"/>
          </p:cNvSpPr>
          <p:nvPr>
            <p:ph type="body" idx="1"/>
          </p:nvPr>
        </p:nvSpPr>
        <p:spPr>
          <a:xfrm>
            <a:off x="666750" y="4751388"/>
            <a:ext cx="5335500" cy="3887700"/>
          </a:xfrm>
          <a:prstGeom prst="rect">
            <a:avLst/>
          </a:prstGeom>
        </p:spPr>
        <p:txBody>
          <a:bodyPr spcFirstLastPara="1" wrap="square" lIns="94500" tIns="47250" rIns="94500" bIns="4725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54cf0f5160_0_66:notes"/>
          <p:cNvSpPr txBox="1">
            <a:spLocks noGrp="1"/>
          </p:cNvSpPr>
          <p:nvPr>
            <p:ph type="sldNum" idx="12"/>
          </p:nvPr>
        </p:nvSpPr>
        <p:spPr>
          <a:xfrm>
            <a:off x="3778250" y="9377363"/>
            <a:ext cx="2889300" cy="495300"/>
          </a:xfrm>
          <a:prstGeom prst="rect">
            <a:avLst/>
          </a:prstGeom>
        </p:spPr>
        <p:txBody>
          <a:bodyPr spcFirstLastPara="1" wrap="square" lIns="94500" tIns="47250" rIns="94500" bIns="4725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nl-NL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9671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dia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Google Shape;14;p2" descr="voorblad.pdf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37" cy="407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800">
                <a:solidFill>
                  <a:schemeClr val="dk1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37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l">
              <a:spcBef>
                <a:spcPts val="760"/>
              </a:spcBef>
              <a:spcAft>
                <a:spcPts val="0"/>
              </a:spcAft>
              <a:buSzPts val="3800"/>
              <a:buFont typeface="Trebuchet MS"/>
              <a:buNone/>
              <a:defRPr sz="3800">
                <a:solidFill>
                  <a:schemeClr val="lt1"/>
                </a:solidFill>
              </a:defRPr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1268413" y="5965825"/>
            <a:ext cx="6472237" cy="476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verticale tekst" type="vertTx">
  <p:cSld name="VERTICAL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 rot="5400000">
            <a:off x="2481263" y="474663"/>
            <a:ext cx="4694237" cy="7119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e titel en tekst" type="vertTitleAndTx">
  <p:cSld name="VERTICAL_TITLE_AND_VERTICAL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title"/>
          </p:nvPr>
        </p:nvSpPr>
        <p:spPr>
          <a:xfrm rot="5400000">
            <a:off x="4783138" y="2776538"/>
            <a:ext cx="5430837" cy="1779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2"/>
          <p:cNvSpPr txBox="1">
            <a:spLocks noGrp="1"/>
          </p:cNvSpPr>
          <p:nvPr>
            <p:ph type="body" idx="1"/>
          </p:nvPr>
        </p:nvSpPr>
        <p:spPr>
          <a:xfrm rot="5400000">
            <a:off x="1146969" y="1072356"/>
            <a:ext cx="5430837" cy="5187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el en object" type="obj">
  <p:cSld name="OBJECT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ekop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van twee" type="twoObj">
  <p:cSld name="TWO_OBJECT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3482975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903788" y="1687513"/>
            <a:ext cx="3484562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gelijking" type="twoTxTwoObj">
  <p:cSld name="TWO_OBJECTS_WITH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Font typeface="Trebuchet MS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lleen titel" type="titleOnly">
  <p:cSld name="TITLE_ONLY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eg" type="blank">
  <p:cSld name="BLANK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houd met bijschrift" type="objTx">
  <p:cSld name="OBJECT_WITH_CAPTIO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Font typeface="Trebuchet MS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Font typeface="Trebuchet MS"/>
              <a:buChar char="•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Font typeface="Trebuchet MS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Font typeface="Trebuchet MS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fbeelding met bijschrift" type="picTx">
  <p:cSld name="PICTURE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2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640"/>
              </a:spcBef>
              <a:spcAft>
                <a:spcPts val="0"/>
              </a:spcAft>
              <a:buClr>
                <a:srgbClr val="4B95D7"/>
              </a:buClr>
              <a:buSzPts val="3200"/>
              <a:buFont typeface="Trebuchet MS"/>
              <a:buNone/>
              <a:defRPr sz="32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None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None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spcBef>
                <a:spcPts val="320"/>
              </a:spcBef>
              <a:spcAft>
                <a:spcPts val="0"/>
              </a:spcAft>
              <a:buSzPts val="1600"/>
              <a:buFont typeface="Trebuchet MS"/>
              <a:buNone/>
              <a:defRPr sz="1600"/>
            </a:lvl1pPr>
            <a:lvl2pPr marL="914400" lvl="1" indent="-228600" algn="l">
              <a:spcBef>
                <a:spcPts val="280"/>
              </a:spcBef>
              <a:spcAft>
                <a:spcPts val="0"/>
              </a:spcAft>
              <a:buSzPts val="1400"/>
              <a:buFont typeface="Trebuchet MS"/>
              <a:buNone/>
              <a:defRPr sz="1400"/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1200"/>
              <a:buFont typeface="Trebuchet MS"/>
              <a:buNone/>
              <a:defRPr sz="1200"/>
            </a:lvl3pPr>
            <a:lvl4pPr marL="1828800" lvl="3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4pPr>
            <a:lvl5pPr marL="2286000" lvl="4" indent="-228600" algn="l">
              <a:spcBef>
                <a:spcPts val="200"/>
              </a:spcBef>
              <a:spcAft>
                <a:spcPts val="0"/>
              </a:spcAft>
              <a:buSzPts val="1000"/>
              <a:buFont typeface="Trebuchet MS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volgblad.pdf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37" cy="60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rgbClr val="4B95D7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37" cy="4694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spcBef>
                <a:spcPts val="560"/>
              </a:spcBef>
              <a:spcAft>
                <a:spcPts val="0"/>
              </a:spcAft>
              <a:buClr>
                <a:srgbClr val="4B95D7"/>
              </a:buClr>
              <a:buSzPts val="2800"/>
              <a:buFont typeface="Trebuchet MS"/>
              <a:buChar char="•"/>
              <a:defRPr sz="2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914400" marR="0" lvl="1" indent="-381000" algn="l" rtl="0">
              <a:spcBef>
                <a:spcPts val="480"/>
              </a:spcBef>
              <a:spcAft>
                <a:spcPts val="0"/>
              </a:spcAft>
              <a:buClr>
                <a:srgbClr val="4B95D7"/>
              </a:buClr>
              <a:buSzPts val="2400"/>
              <a:buFont typeface="Trebuchet MS"/>
              <a:buChar char="•"/>
              <a:defRPr sz="24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rgbClr val="4B95D7"/>
              </a:buClr>
              <a:buSzPts val="2000"/>
              <a:buFont typeface="Trebuchet MS"/>
              <a:buChar char="•"/>
              <a:defRPr sz="20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1828800" marR="0" lvl="3" indent="-342900" algn="l" rtl="0">
              <a:spcBef>
                <a:spcPts val="360"/>
              </a:spcBef>
              <a:spcAft>
                <a:spcPts val="0"/>
              </a:spcAft>
              <a:buClr>
                <a:srgbClr val="4B95D7"/>
              </a:buClr>
              <a:buSzPts val="1800"/>
              <a:buFont typeface="Trebuchet MS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2286000" marR="0" lvl="4" indent="-330200" algn="l" rtl="0">
              <a:spcBef>
                <a:spcPts val="320"/>
              </a:spcBef>
              <a:spcAft>
                <a:spcPts val="0"/>
              </a:spcAft>
              <a:buClr>
                <a:srgbClr val="4B95D7"/>
              </a:buClr>
              <a:buSzPts val="1600"/>
              <a:buFont typeface="Trebuchet MS"/>
              <a:buChar char="•"/>
              <a:defRPr sz="16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uganala.nu/projecten-1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br>
              <a:rPr lang="nl-NL" sz="3200" i="1" dirty="0"/>
            </a:br>
            <a:r>
              <a:rPr lang="nl-NL" sz="3200"/>
              <a:t>Studiejaar 2026-2027</a:t>
            </a:r>
            <a:br>
              <a:rPr lang="nl-NL" sz="3200" dirty="0"/>
            </a:br>
            <a:r>
              <a:rPr lang="nl-NL" sz="3200"/>
              <a:t>Informatie over stage</a:t>
            </a:r>
            <a:endParaRPr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E9E8858-AB5E-8DE2-4DB7-E5110C8BDE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Voorlichting aan DT3 </a:t>
            </a:r>
            <a:r>
              <a:rPr lang="nl-NL"/>
              <a:t>over DT4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3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Op welke vacature reageer ik?</a:t>
            </a:r>
            <a:endParaRPr/>
          </a:p>
        </p:txBody>
      </p:sp>
      <p:sp>
        <p:nvSpPr>
          <p:cNvPr id="129" name="Google Shape;129;p23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sz="2600" dirty="0"/>
              <a:t>Bedenk bijvoorbeeld: 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biedt mij de uitdagingen die ik zoek?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een visie die bij mij past?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Welke school heeft </a:t>
            </a:r>
            <a:r>
              <a:rPr lang="nl-NL" sz="2600" dirty="0" err="1"/>
              <a:t>schoolontwikkelthema’s</a:t>
            </a:r>
            <a:r>
              <a:rPr lang="nl-NL" sz="2600" dirty="0"/>
              <a:t> die passen bij wat ik wil leren?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sz="2600" dirty="0"/>
              <a:t>Met welk type school (ligging, grootte, populatie, concept,..) wil ik nog ervaring opdoen?</a:t>
            </a:r>
            <a:endParaRPr sz="26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4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Op welke vacature reageer ik?</a:t>
            </a:r>
            <a:endParaRPr/>
          </a:p>
        </p:txBody>
      </p:sp>
      <p:sp>
        <p:nvSpPr>
          <p:cNvPr id="136" name="Google Shape;136;p24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-NL" dirty="0"/>
              <a:t>Bedenk ook: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In welke (doel-)groep heb ik nog niet eerder lesgegeven?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In welke (doel-)groep moet ik nog meer ervaring opdoen?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nl-NL" dirty="0"/>
              <a:t>Welke (doel-)groep of school past er bij de keuzes die ik gemaakt heb in mijn persoonlijke leerroute?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5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nl-NL" sz="3400"/>
              <a:t>In het sollicitatiegesprek</a:t>
            </a:r>
            <a:endParaRPr/>
          </a:p>
        </p:txBody>
      </p:sp>
      <p:sp>
        <p:nvSpPr>
          <p:cNvPr id="143" name="Google Shape;143;p25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Bedenk welke keuzes in jouw persoonlijke leerroute consequenties hebben voor je stage (bijvoorbeeld een buitenlandstage). Breng deze ter sprake tijdens het gesprek.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Wil je in een bepaalde periode meer stage lopen? Wil je een deel van je stagedagen in een andere groep doorbrengen? Breng ook dat ter sprake in het sollicitatiegesprek.</a:t>
            </a:r>
            <a:endParaRPr sz="2600"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sz="2600" dirty="0"/>
              <a:t>Stand van zaken studievoortgang.</a:t>
            </a:r>
            <a:endParaRPr sz="2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Zelf een plaats?</a:t>
            </a:r>
            <a:endParaRPr/>
          </a:p>
        </p:txBody>
      </p:sp>
      <p:sp>
        <p:nvSpPr>
          <p:cNvPr id="150" name="Google Shape;150;p2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nl-NL"/>
              <a:t>Je kunt </a:t>
            </a:r>
            <a:r>
              <a:rPr lang="nl-NL" b="1"/>
              <a:t>niet</a:t>
            </a:r>
            <a:r>
              <a:rPr lang="nl-NL"/>
              <a:t> zelf een plaats regelen.</a:t>
            </a:r>
            <a:br>
              <a:rPr lang="nl-NL"/>
            </a:br>
            <a:r>
              <a:rPr lang="nl-NL"/>
              <a:t>Je kunt alleen een stageplaats krijgen via een sollicitatie op een vacature op een opleidingsschool.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>
          <a:extLst>
            <a:ext uri="{FF2B5EF4-FFF2-40B4-BE49-F238E27FC236}">
              <a16:creationId xmlns:a16="http://schemas.microsoft.com/office/drawing/2014/main" id="{51623EA0-CE7E-63AE-99C4-5D552E3E3C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>
            <a:extLst>
              <a:ext uri="{FF2B5EF4-FFF2-40B4-BE49-F238E27FC236}">
                <a16:creationId xmlns:a16="http://schemas.microsoft.com/office/drawing/2014/main" id="{489D94DD-897A-4E1B-A707-2BD6F8757B3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&gt; werk:</a:t>
            </a:r>
            <a:endParaRPr dirty="0"/>
          </a:p>
        </p:txBody>
      </p:sp>
      <p:sp>
        <p:nvSpPr>
          <p:cNvPr id="157" name="Google Shape;157;p27">
            <a:extLst>
              <a:ext uri="{FF2B5EF4-FFF2-40B4-BE49-F238E27FC236}">
                <a16:creationId xmlns:a16="http://schemas.microsoft.com/office/drawing/2014/main" id="{B10813DE-5381-EFD7-395A-51754AF2CBB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Vinden, binden, boeien</a:t>
            </a:r>
          </a:p>
          <a:p>
            <a:pPr marL="3429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Stage op je werkplek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71487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Vinden, binden, boeien</a:t>
            </a:r>
            <a:endParaRPr dirty="0"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Invallen tijdens je stage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Zie afspraken in de notitie</a:t>
            </a:r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Leerwerkovereenkomst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Afbeelding 2" descr="Afbeelding met tekst, schermopname, Lettertype, document&#10;&#10;Door AI gegenereerde inhoud is mogelijk onjuist.">
            <a:extLst>
              <a:ext uri="{FF2B5EF4-FFF2-40B4-BE49-F238E27FC236}">
                <a16:creationId xmlns:a16="http://schemas.microsoft.com/office/drawing/2014/main" id="{5084D909-7491-162F-1F7B-807C33D95D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4199" y="3270829"/>
            <a:ext cx="4551315" cy="3608185"/>
          </a:xfrm>
          <a:prstGeom prst="rect">
            <a:avLst/>
          </a:prstGeom>
        </p:spPr>
      </p:pic>
      <p:pic>
        <p:nvPicPr>
          <p:cNvPr id="5" name="Afbeelding 4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2E53E071-7C86-A288-E05A-236D001939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270829"/>
            <a:ext cx="4657928" cy="360818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>
          <a:extLst>
            <a:ext uri="{FF2B5EF4-FFF2-40B4-BE49-F238E27FC236}">
              <a16:creationId xmlns:a16="http://schemas.microsoft.com/office/drawing/2014/main" id="{DC713B8A-9856-457A-D761-8BEA95F39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>
            <a:extLst>
              <a:ext uri="{FF2B5EF4-FFF2-40B4-BE49-F238E27FC236}">
                <a16:creationId xmlns:a16="http://schemas.microsoft.com/office/drawing/2014/main" id="{80719823-DEF7-4780-FAF5-D46A89AF5E8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Stage lopen op je werkplek</a:t>
            </a:r>
            <a:endParaRPr dirty="0"/>
          </a:p>
        </p:txBody>
      </p:sp>
      <p:sp>
        <p:nvSpPr>
          <p:cNvPr id="157" name="Google Shape;157;p27">
            <a:extLst>
              <a:ext uri="{FF2B5EF4-FFF2-40B4-BE49-F238E27FC236}">
                <a16:creationId xmlns:a16="http://schemas.microsoft.com/office/drawing/2014/main" id="{28D1D031-9D97-340F-5FB5-06A5CF88286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Zie notitie op </a:t>
            </a:r>
            <a:r>
              <a:rPr lang="nl-NL" dirty="0" err="1"/>
              <a:t>isop.nl</a:t>
            </a:r>
            <a:endParaRPr lang="nl-NL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800"/>
              <a:buNone/>
            </a:pP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3" name="Afbeelding 2" descr="Afbeelding met tekst, schermopname, Lettertype, ontwerp&#10;&#10;Door AI gegenereerde inhoud is mogelijk onjuist.">
            <a:extLst>
              <a:ext uri="{FF2B5EF4-FFF2-40B4-BE49-F238E27FC236}">
                <a16:creationId xmlns:a16="http://schemas.microsoft.com/office/drawing/2014/main" id="{0885C427-0527-EC27-B685-DB31F8DAFAB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4273"/>
          <a:stretch>
            <a:fillRect/>
          </a:stretch>
        </p:blipFill>
        <p:spPr>
          <a:xfrm>
            <a:off x="1752600" y="2321801"/>
            <a:ext cx="5340946" cy="4190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39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Bereikbaarheid stagebureau</a:t>
            </a:r>
            <a:endParaRPr/>
          </a:p>
        </p:txBody>
      </p:sp>
      <p:sp>
        <p:nvSpPr>
          <p:cNvPr id="157" name="Google Shape;157;p2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Leslie Wal</a:t>
            </a:r>
            <a:endParaRPr dirty="0"/>
          </a:p>
          <a:p>
            <a:pPr marL="342900" lvl="0" indent="-342900" algn="l" rtl="0">
              <a:spcBef>
                <a:spcPts val="560"/>
              </a:spcBef>
              <a:spcAft>
                <a:spcPts val="0"/>
              </a:spcAft>
              <a:buSzPts val="2800"/>
              <a:buChar char="•"/>
            </a:pPr>
            <a:r>
              <a:rPr lang="nl-NL" dirty="0"/>
              <a:t>Mail stagebureau@iselinge.nl </a:t>
            </a:r>
            <a:endParaRPr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8"/>
          <p:cNvSpPr txBox="1">
            <a:spLocks noGrp="1"/>
          </p:cNvSpPr>
          <p:nvPr>
            <p:ph type="ctrTitle"/>
          </p:nvPr>
        </p:nvSpPr>
        <p:spPr>
          <a:xfrm>
            <a:off x="1268413" y="2157413"/>
            <a:ext cx="6472200" cy="4080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nl-NL" dirty="0"/>
              <a:t>Voorlichting aan DT3 </a:t>
            </a:r>
            <a:r>
              <a:rPr lang="nl-NL"/>
              <a:t>over DT4</a:t>
            </a:r>
          </a:p>
        </p:txBody>
      </p:sp>
      <p:sp>
        <p:nvSpPr>
          <p:cNvPr id="164" name="Google Shape;164;p28"/>
          <p:cNvSpPr txBox="1">
            <a:spLocks noGrp="1"/>
          </p:cNvSpPr>
          <p:nvPr>
            <p:ph type="subTitle" idx="1"/>
          </p:nvPr>
        </p:nvSpPr>
        <p:spPr>
          <a:xfrm>
            <a:off x="1268413" y="2919413"/>
            <a:ext cx="6472200" cy="175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/>
              <a:t>Studiejaar 2026-2027</a:t>
            </a:r>
            <a:endParaRPr dirty="0"/>
          </a:p>
          <a:p>
            <a:pPr marL="0" lvl="0" indent="0" algn="l" rtl="0">
              <a:spcBef>
                <a:spcPts val="760"/>
              </a:spcBef>
              <a:spcAft>
                <a:spcPts val="0"/>
              </a:spcAft>
              <a:buNone/>
            </a:pPr>
            <a:r>
              <a:rPr lang="nl-NL" dirty="0"/>
              <a:t>Informatie over bijzondere stages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45"/>
          <p:cNvSpPr txBox="1">
            <a:spLocks noGrp="1"/>
          </p:cNvSpPr>
          <p:nvPr>
            <p:ph type="title"/>
          </p:nvPr>
        </p:nvSpPr>
        <p:spPr>
          <a:xfrm>
            <a:off x="360218" y="703011"/>
            <a:ext cx="8028095" cy="1363249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Mogelijkheden voor een </a:t>
            </a:r>
            <a:r>
              <a:rPr lang="nl-NL"/>
              <a:t>korte  buitenlandervaring</a:t>
            </a:r>
            <a:br>
              <a:rPr lang="nl-NL" dirty="0"/>
            </a:br>
            <a:endParaRPr dirty="0"/>
          </a:p>
        </p:txBody>
      </p:sp>
      <p:sp>
        <p:nvSpPr>
          <p:cNvPr id="239" name="Google Shape;239;p45"/>
          <p:cNvSpPr txBox="1">
            <a:spLocks noGrp="1"/>
          </p:cNvSpPr>
          <p:nvPr>
            <p:ph type="body" idx="1"/>
          </p:nvPr>
        </p:nvSpPr>
        <p:spPr>
          <a:xfrm>
            <a:off x="360218" y="1687513"/>
            <a:ext cx="8028095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390"/>
              </a:spcBef>
              <a:spcAft>
                <a:spcPts val="0"/>
              </a:spcAft>
              <a:buNone/>
            </a:pPr>
            <a:endParaRPr lang="nl-NL" sz="2500" dirty="0"/>
          </a:p>
          <a:p>
            <a:pPr marL="0" lvl="0" indent="0">
              <a:lnSpc>
                <a:spcPct val="70000"/>
              </a:lnSpc>
              <a:spcBef>
                <a:spcPts val="390"/>
              </a:spcBef>
              <a:buNone/>
            </a:pPr>
            <a:endParaRPr lang="nl-NL" sz="3200" dirty="0"/>
          </a:p>
          <a:p>
            <a:pPr marL="0" lvl="0" indent="0">
              <a:lnSpc>
                <a:spcPct val="70000"/>
              </a:lnSpc>
              <a:spcBef>
                <a:spcPts val="390"/>
              </a:spcBef>
              <a:buNone/>
            </a:pPr>
            <a:r>
              <a:rPr lang="nl-NL" sz="3200" dirty="0"/>
              <a:t>Met </a:t>
            </a:r>
            <a:r>
              <a:rPr lang="nl-NL" sz="3200" dirty="0">
                <a:hlinkClick r:id="rId3"/>
              </a:rPr>
              <a:t>Stichting </a:t>
            </a:r>
            <a:r>
              <a:rPr lang="nl-NL" sz="3200" dirty="0" err="1">
                <a:hlinkClick r:id="rId3"/>
              </a:rPr>
              <a:t>Buganala</a:t>
            </a:r>
            <a:r>
              <a:rPr lang="nl-NL" sz="3200" dirty="0">
                <a:hlinkClick r:id="rId3"/>
              </a:rPr>
              <a:t> </a:t>
            </a:r>
            <a:r>
              <a:rPr lang="nl-NL" sz="3200" dirty="0"/>
              <a:t>2 a 3 weken naar Gambia (diverse scholen bezoeken, workshops verzorgen op de pabo, introduceren van onderwijsmateriaal) </a:t>
            </a:r>
          </a:p>
          <a:p>
            <a:endParaRPr lang="nl-NL" sz="2400" dirty="0"/>
          </a:p>
          <a:p>
            <a:endParaRPr lang="nl-N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Inhoud</a:t>
            </a:r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42900" algn="l" rtl="0">
              <a:spcBef>
                <a:spcPts val="36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De stage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nl-NL" dirty="0"/>
              <a:t>DT4: eindstage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Solliciteren</a:t>
            </a:r>
            <a:br>
              <a:rPr lang="nl-NL" dirty="0"/>
            </a:b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-NL" dirty="0"/>
              <a:t>Buitenlandstage</a:t>
            </a: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8854" y="715243"/>
            <a:ext cx="7119900" cy="606300"/>
          </a:xfrm>
        </p:spPr>
        <p:txBody>
          <a:bodyPr/>
          <a:lstStyle/>
          <a:p>
            <a:r>
              <a:rPr lang="nl-NL" dirty="0"/>
              <a:t>Buitenlandstage 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425" y="1687513"/>
            <a:ext cx="7605888" cy="4694100"/>
          </a:xfrm>
        </p:spPr>
        <p:txBody>
          <a:bodyPr/>
          <a:lstStyle/>
          <a:p>
            <a:pPr marL="114300" indent="0">
              <a:buNone/>
            </a:pPr>
            <a:r>
              <a:rPr lang="nl-NL" dirty="0"/>
              <a:t>Voor studenten die dit vorig jaar in hun PLR hebben opgenomen </a:t>
            </a:r>
          </a:p>
          <a:p>
            <a:r>
              <a:rPr lang="nl-NL" dirty="0"/>
              <a:t>10 weken (1 blok naar het buitenland) </a:t>
            </a:r>
          </a:p>
          <a:p>
            <a:r>
              <a:rPr lang="nl-NL" dirty="0"/>
              <a:t>Gekoppeld aan een module: </a:t>
            </a:r>
            <a:r>
              <a:rPr lang="nl-NL" dirty="0" err="1"/>
              <a:t>leeftijdspecialisatie</a:t>
            </a:r>
            <a:r>
              <a:rPr lang="nl-NL" dirty="0"/>
              <a:t> of een themamodule.</a:t>
            </a:r>
          </a:p>
          <a:p>
            <a:endParaRPr lang="nl-NL" dirty="0"/>
          </a:p>
          <a:p>
            <a:r>
              <a:rPr lang="nl-NL" dirty="0"/>
              <a:t>4 dagen in de school waarvan 3 dagen in de klas.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64744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B39001-2974-2761-8DB7-C70DE659E8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nl-NL" dirty="0"/>
            </a:br>
            <a:r>
              <a:rPr lang="nl-NL" dirty="0"/>
              <a:t>Nog vragen? </a:t>
            </a:r>
            <a:br>
              <a:rPr lang="nl-NL" dirty="0"/>
            </a:b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50182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Stage DR4: De eindstage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>
              <a:buChar char="●"/>
            </a:pPr>
            <a:r>
              <a:rPr lang="nl-NL" dirty="0"/>
              <a:t>Eindstage </a:t>
            </a:r>
          </a:p>
          <a:p>
            <a:pPr lvl="0">
              <a:spcBef>
                <a:spcPts val="0"/>
              </a:spcBef>
              <a:buChar char="●"/>
            </a:pPr>
            <a:r>
              <a:rPr lang="nl-NL" dirty="0"/>
              <a:t>20 studiepunten</a:t>
            </a:r>
          </a:p>
          <a:p>
            <a:pPr lvl="0" indent="0">
              <a:buNone/>
            </a:pPr>
            <a:endParaRPr lang="nl-NL" dirty="0"/>
          </a:p>
          <a:p>
            <a:pPr lvl="0">
              <a:buChar char="●"/>
            </a:pPr>
            <a:r>
              <a:rPr lang="nl-NL"/>
              <a:t>Minimaal 50 dagen</a:t>
            </a:r>
            <a:br>
              <a:rPr lang="nl-NL" dirty="0"/>
            </a:br>
            <a:endParaRPr lang="nl-NL"/>
          </a:p>
          <a:p>
            <a:pPr lvl="0">
              <a:spcBef>
                <a:spcPts val="0"/>
              </a:spcBef>
              <a:buChar char="●"/>
            </a:pPr>
            <a:r>
              <a:rPr lang="nl-NL" dirty="0"/>
              <a:t>Minimaal 2 aaneengesloten volledige weken.</a:t>
            </a:r>
          </a:p>
          <a:p>
            <a:pPr lvl="1">
              <a:spcBef>
                <a:spcPts val="0"/>
              </a:spcBef>
              <a:buChar char="○"/>
            </a:pPr>
            <a:r>
              <a:rPr lang="nl-NL" dirty="0"/>
              <a:t>een hele week telt als 5 dagen</a:t>
            </a:r>
          </a:p>
        </p:txBody>
      </p:sp>
    </p:spTree>
    <p:extLst>
      <p:ext uri="{BB962C8B-B14F-4D97-AF65-F5344CB8AC3E}">
        <p14:creationId xmlns:p14="http://schemas.microsoft.com/office/powerpoint/2010/main" val="20341172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Voorwaarden eindstage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 dirty="0"/>
              <a:t>Om toegelaten te worden tot de werkplekstage dient de student alle voorgaande stages met minimaal een voldoende afgesloten.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3004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Eindstagecontract</a:t>
            </a:r>
            <a:endParaRPr/>
          </a:p>
        </p:txBody>
      </p:sp>
      <p:sp>
        <p:nvSpPr>
          <p:cNvPr id="85" name="Google Shape;85;p17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480"/>
              </a:spcBef>
              <a:buNone/>
            </a:pPr>
            <a:r>
              <a:rPr lang="nl-NL" sz="2400" dirty="0"/>
              <a:t>Eindstagecontract downloaden via ISOP onder werkplek, </a:t>
            </a:r>
            <a:r>
              <a:rPr lang="nl-NL" sz="2400" dirty="0" err="1"/>
              <a:t>lio</a:t>
            </a:r>
            <a:r>
              <a:rPr lang="nl-NL" sz="2400" dirty="0"/>
              <a:t>- en eindstagevacatures. Daarna invullen samen met de schoolopleider en directeur, daarna inscannen en als een document (pdf) en uploaden in OnStage.</a:t>
            </a:r>
            <a:endParaRPr sz="2400" dirty="0"/>
          </a:p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28930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9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Informatie naar scholen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Sollicitatieprocedure</a:t>
            </a:r>
            <a:endParaRPr/>
          </a:p>
          <a:p>
            <a:pPr marL="342900" lvl="0" indent="-342900" algn="l" rtl="0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nl-NL" sz="2400"/>
              <a:t>Bereikbaarheid stagebureau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Sollicitatieprocedure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>
              <a:spcBef>
                <a:spcPts val="480"/>
              </a:spcBef>
              <a:buSzPts val="2400"/>
            </a:pPr>
            <a:r>
              <a:rPr lang="nl-NL" dirty="0"/>
              <a:t>Iedereen solliciteert: 1e ronde </a:t>
            </a:r>
            <a:r>
              <a:rPr lang="nl-NL" b="1" dirty="0">
                <a:solidFill>
                  <a:srgbClr val="FF0000"/>
                </a:solidFill>
              </a:rPr>
              <a:t>2</a:t>
            </a:r>
            <a:r>
              <a:rPr lang="nl-NL" dirty="0"/>
              <a:t> brieven met cv naar opleidingsscholen. </a:t>
            </a:r>
          </a:p>
          <a:p>
            <a:pPr marL="342900">
              <a:spcBef>
                <a:spcPts val="480"/>
              </a:spcBef>
              <a:buSzPts val="2400"/>
            </a:pPr>
            <a:r>
              <a:rPr lang="nl-NL" dirty="0"/>
              <a:t>Overzicht beschikbare plaatsen op </a:t>
            </a:r>
            <a:r>
              <a:rPr lang="nl-NL" dirty="0" err="1"/>
              <a:t>mijniselinge</a:t>
            </a:r>
            <a:r>
              <a:rPr lang="nl-NL" dirty="0"/>
              <a:t> &gt; praktijkinformatie (</a:t>
            </a:r>
            <a:r>
              <a:rPr lang="nl-NL" dirty="0" err="1"/>
              <a:t>isop.nl</a:t>
            </a:r>
            <a:r>
              <a:rPr lang="nl-NL" dirty="0"/>
              <a:t>) onder werkplek, </a:t>
            </a:r>
            <a:r>
              <a:rPr lang="nl-NL" dirty="0" err="1"/>
              <a:t>lio</a:t>
            </a:r>
            <a:r>
              <a:rPr lang="nl-NL" dirty="0"/>
              <a:t>- en eindstagevacatures.</a:t>
            </a:r>
          </a:p>
          <a:p>
            <a:pPr marL="342900" lvl="0">
              <a:spcBef>
                <a:spcPts val="480"/>
              </a:spcBef>
              <a:buSzPts val="2400"/>
            </a:pPr>
            <a:r>
              <a:rPr lang="nl-NL" dirty="0"/>
              <a:t>Er zijn ook vacatures in het speciaal (basis-)onderwijs, zie curriculumgids</a:t>
            </a:r>
            <a:endParaRPr lang="nl-NL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0512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1"/>
          <p:cNvSpPr txBox="1">
            <a:spLocks noGrp="1"/>
          </p:cNvSpPr>
          <p:nvPr>
            <p:ph type="title"/>
          </p:nvPr>
        </p:nvSpPr>
        <p:spPr>
          <a:xfrm>
            <a:off x="778556" y="476387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dirty="0"/>
              <a:t>Sollicitatieprocedure</a:t>
            </a:r>
            <a:endParaRPr dirty="0"/>
          </a:p>
        </p:txBody>
      </p:sp>
      <p:sp>
        <p:nvSpPr>
          <p:cNvPr id="115" name="Google Shape;115;p21"/>
          <p:cNvSpPr txBox="1">
            <a:spLocks noGrp="1"/>
          </p:cNvSpPr>
          <p:nvPr>
            <p:ph type="body" idx="1"/>
          </p:nvPr>
        </p:nvSpPr>
        <p:spPr>
          <a:xfrm>
            <a:off x="778556" y="1208542"/>
            <a:ext cx="791913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>
              <a:lnSpc>
                <a:spcPct val="80000"/>
              </a:lnSpc>
              <a:spcBef>
                <a:spcPts val="0"/>
              </a:spcBef>
              <a:buSzPts val="1900"/>
            </a:pPr>
            <a:r>
              <a:rPr lang="nl-NL" sz="2000"/>
              <a:t>Solliciteren vanaf 2 april tot en met 10 april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Vaste week voor de sollicitatiegesprekken week 20/21 11 mei tot en met 18 mei 2026.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In week 21 op 19 mei geven de scholen aan de studenten </a:t>
            </a:r>
            <a:r>
              <a:rPr lang="nl-NL" sz="2000" dirty="0"/>
              <a:t>door wie er welkom zijn.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Student geeft op 20 mei aan de opleidingsschool door waar </a:t>
            </a:r>
            <a:r>
              <a:rPr lang="nl-NL" sz="2000" dirty="0"/>
              <a:t>hij/zij graag hun werkplek- of </a:t>
            </a:r>
            <a:r>
              <a:rPr lang="nl-NL" sz="2000" err="1"/>
              <a:t>liostage</a:t>
            </a:r>
            <a:r>
              <a:rPr lang="nl-NL" sz="2000" dirty="0"/>
              <a:t> wil gaan doen.</a:t>
            </a:r>
          </a:p>
          <a:p>
            <a:pPr marL="34290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Scholen geven in week 21, op 21 of 22 mei 2026 door aan het </a:t>
            </a:r>
            <a:r>
              <a:rPr lang="nl-NL" sz="2000" dirty="0"/>
              <a:t>stagebureau wie ze hebben aangenomen.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 dirty="0"/>
              <a:t>Stagebureau zorgt ervoor dat de overzichten weer zijn bijgewerkt voor de tweede ronde.</a:t>
            </a:r>
          </a:p>
          <a:p>
            <a:pPr marL="342900">
              <a:lnSpc>
                <a:spcPct val="80000"/>
              </a:lnSpc>
              <a:spcBef>
                <a:spcPts val="380"/>
              </a:spcBef>
              <a:buSzPts val="1900"/>
            </a:pPr>
            <a:r>
              <a:rPr lang="nl-NL" sz="2000"/>
              <a:t>Week 23 vanaf 1 juni 2026 start de tweede ronde. Voor </a:t>
            </a:r>
            <a:r>
              <a:rPr lang="nl-NL" sz="2000" dirty="0"/>
              <a:t>studenten die dan nog geen plaats hebben kunnen verder gaan met solliciteren.</a:t>
            </a:r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2000" dirty="0"/>
          </a:p>
          <a:p>
            <a:pPr marL="0" indent="0">
              <a:lnSpc>
                <a:spcPct val="80000"/>
              </a:lnSpc>
              <a:spcBef>
                <a:spcPts val="380"/>
              </a:spcBef>
              <a:buSzPts val="1900"/>
              <a:buNone/>
            </a:pPr>
            <a:r>
              <a:rPr lang="nl-NL" sz="2000" i="1" dirty="0"/>
              <a:t>Drie keer gesolliciteerd en nog geen stageplek? Neem contact op met je </a:t>
            </a:r>
            <a:r>
              <a:rPr lang="nl-NL" sz="2000" i="1" u="sng" dirty="0"/>
              <a:t>studiecoach</a:t>
            </a:r>
            <a:r>
              <a:rPr lang="nl-NL" sz="2000" i="1" dirty="0"/>
              <a:t>. Samen bespreek je waar je aan kunt werken/wat jou kan helpen. Ook het stagebureau kan met je meekijken op welke scholen je kunt solliciteren</a:t>
            </a:r>
          </a:p>
          <a:p>
            <a:pPr marL="0" lvl="0" indent="0">
              <a:lnSpc>
                <a:spcPct val="80000"/>
              </a:lnSpc>
              <a:spcBef>
                <a:spcPts val="380"/>
              </a:spcBef>
              <a:buSzPts val="1900"/>
              <a:buNone/>
            </a:pPr>
            <a:endParaRPr lang="nl-NL" sz="2000" dirty="0"/>
          </a:p>
          <a:p>
            <a:pPr marL="342900" lvl="0">
              <a:lnSpc>
                <a:spcPct val="80000"/>
              </a:lnSpc>
              <a:spcBef>
                <a:spcPts val="380"/>
              </a:spcBef>
              <a:buSzPts val="1900"/>
            </a:pPr>
            <a:endParaRPr lang="nl-NL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2"/>
          <p:cNvSpPr txBox="1">
            <a:spLocks noGrp="1"/>
          </p:cNvSpPr>
          <p:nvPr>
            <p:ph type="title"/>
          </p:nvPr>
        </p:nvSpPr>
        <p:spPr>
          <a:xfrm>
            <a:off x="1268413" y="950913"/>
            <a:ext cx="7119900" cy="6063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/>
              <a:t>Solliciteren</a:t>
            </a:r>
            <a:endParaRPr/>
          </a:p>
        </p:txBody>
      </p:sp>
      <p:sp>
        <p:nvSpPr>
          <p:cNvPr id="122" name="Google Shape;122;p22"/>
          <p:cNvSpPr txBox="1">
            <a:spLocks noGrp="1"/>
          </p:cNvSpPr>
          <p:nvPr>
            <p:ph type="body" idx="1"/>
          </p:nvPr>
        </p:nvSpPr>
        <p:spPr>
          <a:xfrm>
            <a:off x="1268413" y="1687513"/>
            <a:ext cx="7119900" cy="4694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nl-NL" sz="2600" dirty="0"/>
              <a:t>Hoe schrijf je een goede sollicitatiebrief? Zie </a:t>
            </a:r>
            <a:r>
              <a:rPr lang="nl-NL" sz="2600" dirty="0" err="1"/>
              <a:t>powerpoint</a:t>
            </a:r>
            <a:r>
              <a:rPr lang="nl-NL" sz="2600" dirty="0"/>
              <a:t>: praktijkinformatie/</a:t>
            </a:r>
            <a:r>
              <a:rPr lang="nl-NL" sz="2600" dirty="0" err="1"/>
              <a:t>isop.nl</a:t>
            </a:r>
            <a:br>
              <a:rPr lang="nl-NL" sz="2600" dirty="0">
                <a:latin typeface="Trebuchet MS" panose="020B0603020202020204" pitchFamily="34" charset="0"/>
                <a:ea typeface="Consolas"/>
                <a:cs typeface="Consolas"/>
              </a:rPr>
            </a:br>
            <a:endParaRPr dirty="0">
              <a:latin typeface="Trebuchet MS" panose="020B0603020202020204" pitchFamily="34" charset="0"/>
            </a:endParaRPr>
          </a:p>
          <a:p>
            <a:pPr marL="342900">
              <a:spcBef>
                <a:spcPts val="520"/>
              </a:spcBef>
              <a:buSzPts val="2600"/>
            </a:pPr>
            <a:r>
              <a:rPr lang="nl-NL" sz="2600" dirty="0"/>
              <a:t>Hoe voer ik een goed sollicitatiegesprek? </a:t>
            </a:r>
            <a:br>
              <a:rPr lang="nl-NL" sz="2600" dirty="0">
                <a:latin typeface="Trebuchet MS" panose="020B0603020202020204" pitchFamily="34" charset="0"/>
              </a:rPr>
            </a:br>
            <a:r>
              <a:rPr lang="nl-NL" sz="2600" dirty="0"/>
              <a:t>De sollicitatiegesprekken gaan volgens de STARR methode, deze staat in ISOP onder werkplek, </a:t>
            </a:r>
            <a:r>
              <a:rPr lang="nl-NL" sz="2600" dirty="0" err="1"/>
              <a:t>lio</a:t>
            </a:r>
            <a:r>
              <a:rPr lang="nl-NL" sz="2600" dirty="0"/>
              <a:t>- en eindstagevacatures</a:t>
            </a:r>
            <a:endParaRPr lang="nl-NL" sz="2600" dirty="0">
              <a:latin typeface="Trebuchet MS" panose="020B0603020202020204" pitchFamily="34" charset="0"/>
            </a:endParaRPr>
          </a:p>
          <a:p>
            <a:pPr marL="342900" lvl="0" indent="0" algn="l" rtl="0">
              <a:spcBef>
                <a:spcPts val="520"/>
              </a:spcBef>
              <a:spcAft>
                <a:spcPts val="0"/>
              </a:spcAft>
              <a:buNone/>
            </a:pPr>
            <a:endParaRPr lang="nl-NL" sz="2600" dirty="0">
              <a:highlight>
                <a:srgbClr val="FFFF00"/>
              </a:highlight>
            </a:endParaRPr>
          </a:p>
        </p:txBody>
      </p:sp>
      <p:sp>
        <p:nvSpPr>
          <p:cNvPr id="2" name="Explosie 1 1">
            <a:extLst>
              <a:ext uri="{FF2B5EF4-FFF2-40B4-BE49-F238E27FC236}">
                <a16:creationId xmlns:a16="http://schemas.microsoft.com/office/drawing/2014/main" id="{F5055E59-A5E9-3B3D-D75A-5491FF28EFED}"/>
              </a:ext>
            </a:extLst>
          </p:cNvPr>
          <p:cNvSpPr/>
          <p:nvPr/>
        </p:nvSpPr>
        <p:spPr>
          <a:xfrm>
            <a:off x="6738257" y="-631144"/>
            <a:ext cx="3145971" cy="2318657"/>
          </a:xfrm>
          <a:prstGeom prst="irregularSeal1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CV in CANVA?</a:t>
            </a:r>
          </a:p>
          <a:p>
            <a:pPr algn="ctr"/>
            <a:r>
              <a:rPr lang="nl-NL" b="1" dirty="0">
                <a:solidFill>
                  <a:schemeClr val="tx1"/>
                </a:solidFill>
                <a:latin typeface="Trebuchet MS" panose="020B0703020202090204" pitchFamily="34" charset="0"/>
              </a:rPr>
              <a:t>Pas op &gt; Spam!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Aangepast ontwerp">
  <a:themeElements>
    <a:clrScheme name="Aangepast 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4A0C7416F99448A6FBC2806CF6126" ma:contentTypeVersion="16" ma:contentTypeDescription="Een nieuw document maken." ma:contentTypeScope="" ma:versionID="f3b4f310e373f5b8eac8b188dbe07e61">
  <xsd:schema xmlns:xsd="http://www.w3.org/2001/XMLSchema" xmlns:xs="http://www.w3.org/2001/XMLSchema" xmlns:p="http://schemas.microsoft.com/office/2006/metadata/properties" xmlns:ns2="482e68f2-a825-47fe-942f-645179b97d06" xmlns:ns3="f0bbb85a-719a-4743-88d2-01dc7aa508eb" targetNamespace="http://schemas.microsoft.com/office/2006/metadata/properties" ma:root="true" ma:fieldsID="cb0db27fa56e50fa75a35053af33e634" ns2:_="" ns3:_="">
    <xsd:import namespace="482e68f2-a825-47fe-942f-645179b97d06"/>
    <xsd:import namespace="f0bbb85a-719a-4743-88d2-01dc7aa508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2e68f2-a825-47fe-942f-645179b97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4dd16f31-e6cd-40e5-b524-3fbf5cb652e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bbb85a-719a-4743-88d2-01dc7aa508eb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2e68f2-a825-47fe-942f-645179b97d06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C8D5740-92CB-4216-B89E-306F8AE847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2e68f2-a825-47fe-942f-645179b97d06"/>
    <ds:schemaRef ds:uri="f0bbb85a-719a-4743-88d2-01dc7aa508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159AAB4-C1B9-4729-80CE-9615F4DEF92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D302B4-C0FD-49CF-8037-9404BC958C44}">
  <ds:schemaRefs>
    <ds:schemaRef ds:uri="http://schemas.microsoft.com/office/2006/metadata/properties"/>
    <ds:schemaRef ds:uri="http://schemas.microsoft.com/office/infopath/2007/PartnerControls"/>
    <ds:schemaRef ds:uri="482e68f2-a825-47fe-942f-645179b97d06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744</Words>
  <Application>Microsoft Macintosh PowerPoint</Application>
  <PresentationFormat>Diavoorstelling (4:3)</PresentationFormat>
  <Paragraphs>102</Paragraphs>
  <Slides>21</Slides>
  <Notes>17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21</vt:i4>
      </vt:variant>
    </vt:vector>
  </HeadingPairs>
  <TitlesOfParts>
    <vt:vector size="25" baseType="lpstr">
      <vt:lpstr>Arial</vt:lpstr>
      <vt:lpstr>Calibri</vt:lpstr>
      <vt:lpstr>Trebuchet MS</vt:lpstr>
      <vt:lpstr>Aangepast ontwerp</vt:lpstr>
      <vt:lpstr>Voorlichting aan DT3 over DT4</vt:lpstr>
      <vt:lpstr>Inhoud</vt:lpstr>
      <vt:lpstr>Stage DR4: De eindstage</vt:lpstr>
      <vt:lpstr>Voorwaarden eindstage</vt:lpstr>
      <vt:lpstr>Eindstagecontract</vt:lpstr>
      <vt:lpstr>Solliciteren</vt:lpstr>
      <vt:lpstr>Sollicitatieprocedure </vt:lpstr>
      <vt:lpstr>Sollicitatieprocedure</vt:lpstr>
      <vt:lpstr>Solliciteren</vt:lpstr>
      <vt:lpstr>Op welke vacature reageer ik?</vt:lpstr>
      <vt:lpstr>Op welke vacature reageer ik?</vt:lpstr>
      <vt:lpstr>In het sollicitatiegesprek</vt:lpstr>
      <vt:lpstr>Zelf een plaats?</vt:lpstr>
      <vt:lpstr>Stage &gt; werk:</vt:lpstr>
      <vt:lpstr>Vinden, binden, boeien</vt:lpstr>
      <vt:lpstr>Stage lopen op je werkplek</vt:lpstr>
      <vt:lpstr>Bereikbaarheid stagebureau</vt:lpstr>
      <vt:lpstr>Voorlichting aan DT3 over DT4</vt:lpstr>
      <vt:lpstr>Mogelijkheden voor een korte  buitenlandervaring </vt:lpstr>
      <vt:lpstr>Buitenlandstage </vt:lpstr>
      <vt:lpstr> Nog vragen?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Voorlichting DR2/DV1</dc:title>
  <dc:creator>Leslie Wal</dc:creator>
  <cp:lastModifiedBy>Carolien van Riswijk</cp:lastModifiedBy>
  <cp:revision>103</cp:revision>
  <dcterms:modified xsi:type="dcterms:W3CDTF">2026-03-04T09:51:00Z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0x0101003FD4A0C7416F99448A6FBC2806CF6126</vt:lpwstr>
  </property>
  <property fmtid="{D5CDD505-2E9C-101B-9397-08002B2CF9AE}" pid="3" name="MediaServiceImageTags">
    <vt:lpwstr/>
  </property>
  <property fmtid="{D5CDD505-2E9C-101B-9397-08002B2CF9AE}" pid="4" name="MSIP_Label_44d050f3-850d-4310-850a-31ea13e04063_Enabled">
    <vt:lpwstr>true</vt:lpwstr>
  </property>
  <property fmtid="{D5CDD505-2E9C-101B-9397-08002B2CF9AE}" pid="5" name="MSIP_Label_44d050f3-850d-4310-850a-31ea13e04063_SetDate">
    <vt:lpwstr>2025-02-10T10:10:10Z</vt:lpwstr>
  </property>
  <property fmtid="{D5CDD505-2E9C-101B-9397-08002B2CF9AE}" pid="6" name="MSIP_Label_44d050f3-850d-4310-850a-31ea13e04063_Method">
    <vt:lpwstr>Standard</vt:lpwstr>
  </property>
  <property fmtid="{D5CDD505-2E9C-101B-9397-08002B2CF9AE}" pid="7" name="MSIP_Label_44d050f3-850d-4310-850a-31ea13e04063_Name">
    <vt:lpwstr>defa4170-0d19-0005-0004-bc88714345d2</vt:lpwstr>
  </property>
  <property fmtid="{D5CDD505-2E9C-101B-9397-08002B2CF9AE}" pid="8" name="MSIP_Label_44d050f3-850d-4310-850a-31ea13e04063_SiteId">
    <vt:lpwstr>6200b37c-a03e-4996-ab02-6f5b017bb20f</vt:lpwstr>
  </property>
  <property fmtid="{D5CDD505-2E9C-101B-9397-08002B2CF9AE}" pid="9" name="MSIP_Label_44d050f3-850d-4310-850a-31ea13e04063_ActionId">
    <vt:lpwstr>370933e5-2799-4fee-a1c5-309a7eab0f09</vt:lpwstr>
  </property>
  <property fmtid="{D5CDD505-2E9C-101B-9397-08002B2CF9AE}" pid="10" name="MSIP_Label_44d050f3-850d-4310-850a-31ea13e04063_ContentBits">
    <vt:lpwstr>0</vt:lpwstr>
  </property>
  <property fmtid="{D5CDD505-2E9C-101B-9397-08002B2CF9AE}" pid="11" name="MSIP_Label_44d050f3-850d-4310-850a-31ea13e04063_Tag">
    <vt:lpwstr>10, 3, 0, 2</vt:lpwstr>
  </property>
</Properties>
</file>